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80" r:id="rId2"/>
    <p:sldId id="477" r:id="rId3"/>
    <p:sldId id="483" r:id="rId4"/>
    <p:sldId id="484" r:id="rId5"/>
    <p:sldId id="485" r:id="rId6"/>
    <p:sldId id="481" r:id="rId7"/>
    <p:sldId id="482" r:id="rId8"/>
    <p:sldId id="486" r:id="rId9"/>
    <p:sldId id="576" r:id="rId10"/>
    <p:sldId id="577" r:id="rId11"/>
    <p:sldId id="572" r:id="rId12"/>
    <p:sldId id="573" r:id="rId13"/>
    <p:sldId id="574" r:id="rId14"/>
    <p:sldId id="575" r:id="rId15"/>
    <p:sldId id="578" r:id="rId16"/>
    <p:sldId id="579" r:id="rId17"/>
    <p:sldId id="487" r:id="rId18"/>
    <p:sldId id="488" r:id="rId19"/>
    <p:sldId id="580" r:id="rId20"/>
    <p:sldId id="536" r:id="rId21"/>
    <p:sldId id="489" r:id="rId22"/>
    <p:sldId id="491" r:id="rId23"/>
    <p:sldId id="570" r:id="rId24"/>
    <p:sldId id="581" r:id="rId25"/>
    <p:sldId id="582" r:id="rId26"/>
    <p:sldId id="583" r:id="rId27"/>
    <p:sldId id="584" r:id="rId28"/>
    <p:sldId id="585" r:id="rId29"/>
    <p:sldId id="586" r:id="rId30"/>
    <p:sldId id="587" r:id="rId31"/>
    <p:sldId id="588" r:id="rId32"/>
    <p:sldId id="589" r:id="rId33"/>
    <p:sldId id="493" r:id="rId34"/>
    <p:sldId id="492" r:id="rId35"/>
    <p:sldId id="49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BN2IWCxUh1rJg4HPTNJdqw==" hashData="CgE4pZGSw64FVxc2dXfkXxPyRvSvi+byDu7ksV7Nb4I/pObB/MhgUw/PaKFr4Tbyz1vT3AnCnW4vbeK41fmcgA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 R" userId="c4b50ba4606b11ae" providerId="LiveId" clId="{F4710C63-A27A-4166-A719-317950F59737}"/>
    <pc:docChg chg="undo custSel addSld delSld modSld">
      <pc:chgData name="S R" userId="c4b50ba4606b11ae" providerId="LiveId" clId="{F4710C63-A27A-4166-A719-317950F59737}" dt="2023-11-09T16:07:21.452" v="321" actId="478"/>
      <pc:docMkLst>
        <pc:docMk/>
      </pc:docMkLst>
      <pc:sldChg chg="add del">
        <pc:chgData name="S R" userId="c4b50ba4606b11ae" providerId="LiveId" clId="{F4710C63-A27A-4166-A719-317950F59737}" dt="2023-11-09T16:06:20.763" v="317"/>
        <pc:sldMkLst>
          <pc:docMk/>
          <pc:sldMk cId="2323076412" sldId="477"/>
        </pc:sldMkLst>
      </pc:sldChg>
      <pc:sldChg chg="add del">
        <pc:chgData name="S R" userId="c4b50ba4606b11ae" providerId="LiveId" clId="{F4710C63-A27A-4166-A719-317950F59737}" dt="2023-11-09T16:06:26.052" v="319" actId="47"/>
        <pc:sldMkLst>
          <pc:docMk/>
          <pc:sldMk cId="3650469110" sldId="478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125684035" sldId="479"/>
        </pc:sldMkLst>
      </pc:sldChg>
      <pc:sldChg chg="new del">
        <pc:chgData name="S R" userId="c4b50ba4606b11ae" providerId="LiveId" clId="{F4710C63-A27A-4166-A719-317950F59737}" dt="2023-11-09T16:06:23.977" v="318" actId="47"/>
        <pc:sldMkLst>
          <pc:docMk/>
          <pc:sldMk cId="1352166156" sldId="479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2325348849" sldId="480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622863781" sldId="480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2775446149" sldId="481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760821877" sldId="482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2816551309" sldId="483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25684035" sldId="484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3390777486" sldId="484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1497048629" sldId="485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325348849" sldId="485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1227285574" sldId="486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3390777486" sldId="486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2785431770" sldId="487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255251991" sldId="488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1378821103" sldId="489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1502399294" sldId="490"/>
        </pc:sldMkLst>
      </pc:sldChg>
      <pc:sldChg chg="modSp add del mod">
        <pc:chgData name="S R" userId="c4b50ba4606b11ae" providerId="LiveId" clId="{F4710C63-A27A-4166-A719-317950F59737}" dt="2023-11-09T16:06:20.763" v="317"/>
        <pc:sldMkLst>
          <pc:docMk/>
          <pc:sldMk cId="4272163037" sldId="491"/>
        </pc:sldMkLst>
        <pc:spChg chg="mod">
          <ac:chgData name="S R" userId="c4b50ba4606b11ae" providerId="LiveId" clId="{F4710C63-A27A-4166-A719-317950F59737}" dt="2023-11-03T15:41:44.861" v="312" actId="20577"/>
          <ac:spMkLst>
            <pc:docMk/>
            <pc:sldMk cId="4272163037" sldId="491"/>
            <ac:spMk id="3" creationId="{00AAA388-E8C6-119A-E8FF-5688C983AD56}"/>
          </ac:spMkLst>
        </pc:spChg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1439313908" sldId="492"/>
        </pc:sldMkLst>
      </pc:sldChg>
      <pc:sldChg chg="delSp add del mod">
        <pc:chgData name="S R" userId="c4b50ba4606b11ae" providerId="LiveId" clId="{F4710C63-A27A-4166-A719-317950F59737}" dt="2023-11-09T16:07:18.227" v="320" actId="478"/>
        <pc:sldMkLst>
          <pc:docMk/>
          <pc:sldMk cId="3580251089" sldId="493"/>
        </pc:sldMkLst>
        <pc:spChg chg="del">
          <ac:chgData name="S R" userId="c4b50ba4606b11ae" providerId="LiveId" clId="{F4710C63-A27A-4166-A719-317950F59737}" dt="2023-11-09T16:07:18.227" v="320" actId="478"/>
          <ac:spMkLst>
            <pc:docMk/>
            <pc:sldMk cId="3580251089" sldId="493"/>
            <ac:spMk id="2" creationId="{989E44B0-E6E0-B71E-2EDF-48820C255EF9}"/>
          </ac:spMkLst>
        </pc:spChg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2768674563" sldId="494"/>
        </pc:sldMkLst>
      </pc:sldChg>
      <pc:sldChg chg="add del">
        <pc:chgData name="S R" userId="c4b50ba4606b11ae" providerId="LiveId" clId="{F4710C63-A27A-4166-A719-317950F59737}" dt="2023-11-09T16:06:20.763" v="317"/>
        <pc:sldMkLst>
          <pc:docMk/>
          <pc:sldMk cId="978946465" sldId="536"/>
        </pc:sldMkLst>
      </pc:sldChg>
      <pc:sldChg chg="del">
        <pc:chgData name="S R" userId="c4b50ba4606b11ae" providerId="LiveId" clId="{F4710C63-A27A-4166-A719-317950F59737}" dt="2023-11-03T15:39:28.514" v="298" actId="47"/>
        <pc:sldMkLst>
          <pc:docMk/>
          <pc:sldMk cId="71624138" sldId="539"/>
        </pc:sldMkLst>
      </pc:sldChg>
      <pc:sldChg chg="add del">
        <pc:chgData name="S R" userId="c4b50ba4606b11ae" providerId="LiveId" clId="{F4710C63-A27A-4166-A719-317950F59737}" dt="2023-11-09T16:06:14.970" v="315" actId="47"/>
        <pc:sldMkLst>
          <pc:docMk/>
          <pc:sldMk cId="2328085991" sldId="540"/>
        </pc:sldMkLst>
      </pc:sldChg>
      <pc:sldChg chg="addSp modSp new add del mod">
        <pc:chgData name="S R" userId="c4b50ba4606b11ae" providerId="LiveId" clId="{F4710C63-A27A-4166-A719-317950F59737}" dt="2023-11-09T16:06:14.970" v="315" actId="47"/>
        <pc:sldMkLst>
          <pc:docMk/>
          <pc:sldMk cId="49754228" sldId="541"/>
        </pc:sldMkLst>
        <pc:spChg chg="mod">
          <ac:chgData name="S R" userId="c4b50ba4606b11ae" providerId="LiveId" clId="{F4710C63-A27A-4166-A719-317950F59737}" dt="2023-11-03T15:39:32.465" v="299"/>
          <ac:spMkLst>
            <pc:docMk/>
            <pc:sldMk cId="49754228" sldId="541"/>
            <ac:spMk id="2" creationId="{4E80385D-787F-A741-6CCB-FA8BC3EE935B}"/>
          </ac:spMkLst>
        </pc:spChg>
        <pc:spChg chg="mod">
          <ac:chgData name="S R" userId="c4b50ba4606b11ae" providerId="LiveId" clId="{F4710C63-A27A-4166-A719-317950F59737}" dt="2023-11-03T15:40:42.311" v="301" actId="20577"/>
          <ac:spMkLst>
            <pc:docMk/>
            <pc:sldMk cId="49754228" sldId="541"/>
            <ac:spMk id="3" creationId="{401441E9-4009-3720-7CCA-2975EBC63F5C}"/>
          </ac:spMkLst>
        </pc:spChg>
        <pc:picChg chg="add mod">
          <ac:chgData name="S R" userId="c4b50ba4606b11ae" providerId="LiveId" clId="{F4710C63-A27A-4166-A719-317950F59737}" dt="2023-11-03T15:40:52.958" v="305" actId="14100"/>
          <ac:picMkLst>
            <pc:docMk/>
            <pc:sldMk cId="49754228" sldId="541"/>
            <ac:picMk id="5" creationId="{AFEDEAA1-EB4D-AC98-285A-45D3CEFF9601}"/>
          </ac:picMkLst>
        </pc:picChg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377755764" sldId="570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890439903" sldId="572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872205016" sldId="573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231575316" sldId="574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4114965830" sldId="575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367625436" sldId="576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497048629" sldId="577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4089413411" sldId="578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227285574" sldId="579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1293133094" sldId="580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827104884" sldId="581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19602728" sldId="582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722257338" sldId="583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682988116" sldId="584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3612867230" sldId="585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2777513344" sldId="586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4200180926" sldId="587"/>
        </pc:sldMkLst>
      </pc:sldChg>
      <pc:sldChg chg="add">
        <pc:chgData name="S R" userId="c4b50ba4606b11ae" providerId="LiveId" clId="{F4710C63-A27A-4166-A719-317950F59737}" dt="2023-11-09T16:06:20.763" v="317"/>
        <pc:sldMkLst>
          <pc:docMk/>
          <pc:sldMk cId="938295072" sldId="588"/>
        </pc:sldMkLst>
      </pc:sldChg>
      <pc:sldChg chg="delSp add mod">
        <pc:chgData name="S R" userId="c4b50ba4606b11ae" providerId="LiveId" clId="{F4710C63-A27A-4166-A719-317950F59737}" dt="2023-11-09T16:07:21.452" v="321" actId="478"/>
        <pc:sldMkLst>
          <pc:docMk/>
          <pc:sldMk cId="1104110802" sldId="589"/>
        </pc:sldMkLst>
        <pc:spChg chg="del">
          <ac:chgData name="S R" userId="c4b50ba4606b11ae" providerId="LiveId" clId="{F4710C63-A27A-4166-A719-317950F59737}" dt="2023-11-09T16:07:21.452" v="321" actId="478"/>
          <ac:spMkLst>
            <pc:docMk/>
            <pc:sldMk cId="1104110802" sldId="589"/>
            <ac:spMk id="2" creationId="{224B7481-1D43-32A2-9C19-B4F96BCE330A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860.png>
</file>

<file path=ppt/media/image19.jpg>
</file>

<file path=ppt/media/image190.png>
</file>

<file path=ppt/media/image192.png>
</file>

<file path=ppt/media/image193.png>
</file>

<file path=ppt/media/image195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6229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973FF-0980-9381-8067-C53043B90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BFC0D8-2DB0-3D13-847E-8DDC107E1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934C-FBBC-D630-D7E1-02472B3715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1BA7F-BB93-7B38-BDA0-1D6BD1730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487C8-9AFD-C3A9-6F27-AA8BE5499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95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370911-DC07-D830-1FE7-B6B8F0FC67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278D0B-7A99-B4A2-603C-903C2AE86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18328-D3D8-3568-F547-4DCEF8777B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37314-64CD-94E3-0F47-C5DE9A9D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F2C97-3E8A-43E5-5E78-9D727F5EF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07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1BB0E-8A46-B37F-50A5-40E6077F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9CF2E-630A-9BF5-C0F8-014FA016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89A4C-15D1-8487-AE60-FD3276FE0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F5FDD-3BA4-E046-4F61-FB87A388C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65F68-B97B-4D08-49AD-0A892C15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12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59305-6A23-300C-3C40-D24D3D43E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C20FB-8EBC-339E-9DA7-75B9D6D09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611D6-5301-84E2-BD74-6244C4F566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FFCAA-664E-24AF-F97B-6E44E478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769A3-1F72-2289-930F-9BE707A8F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23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ACF6-951C-2837-CB3B-9FB831538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F2C95-41A6-8A30-061D-E620DE620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0DA70-D6E4-B6B6-B9C6-37C9F9ADE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7A273-4A5C-D405-24D8-53E6B74BC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0F0CB-B092-1A94-6AB2-71BA8AC4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54E7A-BB31-E796-0192-855EBF63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068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7B09-7D64-C4D8-99CF-8331A3561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14AA4-638F-C628-9614-0EDCBBFF9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C95E4-A712-E825-A62D-17FA78F53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49295-1D33-418B-CC09-98C18D652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A91B49-B5BB-1FCE-7F72-D0AC2192D5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CEFFCD-0A5B-DD20-E356-C6F94408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0EA58C-4DF9-AF81-CF4E-193B9064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9B05CA-6BCE-2894-CA4E-6C6E7D64D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849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434EF-0A75-2611-CBCD-BEF21139C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021F4B-7547-9DFF-ED1A-045F4F2C82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57812D-8E9C-E06B-2BB7-0D8D52BD5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54FA1C-7096-5B4B-5C1B-3EAB46DA9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1592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233552-8803-3854-ED46-D71B5D93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178927-374B-C2B8-CFBD-69845DFC0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2C3EF7-CB84-38C8-39FE-A298A4041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92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615A3-632F-7FDF-3024-7EFF57D05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B5442-B1B7-D294-FD5D-DD61E76FD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70749A-888E-16BC-57D2-C3B7E8B8A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8A950-5886-D234-4B1A-F3867FA8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E0A276-DAD0-518A-ED0D-A3857F5C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E6800-B00A-DC1A-3545-ECADCCD7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71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A4ED-9AD2-AFF5-1848-52B0C15A3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2D465A-9E6D-21C7-8EFA-E515F29319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7ED5E-5B30-67EE-0974-3E1F64120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FCCF2-3ED5-5A4E-8448-16AC4CF067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D035B6-F6B9-4A2A-86D2-C65048A4F5F4}" type="datetimeFigureOut">
              <a:rPr lang="en-IN" smtClean="0"/>
              <a:t>09-11-2023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EC7EB-C304-3AB0-DD28-CE5DB3876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BD48D-76A4-7C64-5D0F-BA5D5F8F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00A5DC-4B3A-4DC7-A77D-A6A15914C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297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C74F8C6-9B80-6DCB-38AC-0906163066A2}"/>
              </a:ext>
            </a:extLst>
          </p:cNvPr>
          <p:cNvSpPr txBox="1"/>
          <p:nvPr userDrawn="1"/>
        </p:nvSpPr>
        <p:spPr>
          <a:xfrm rot="20023290">
            <a:off x="571500" y="3105835"/>
            <a:ext cx="1170256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chemeClr val="bg2">
                    <a:lumMod val="90000"/>
                  </a:schemeClr>
                </a:solidFill>
              </a:rPr>
              <a:t>PREPARED BY RINJU RAVINDRAN, ADHOC ASST. PROFESSOR -ECE, GCEK </a:t>
            </a:r>
            <a:endParaRPr lang="en-IN" sz="3000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43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9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C9146-1BDD-D382-E426-A42301D9F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242" y="29307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BAND REJECT FILTER</a:t>
            </a:r>
            <a:endParaRPr lang="en-IN" sz="60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2863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A6F6E-8AF3-8AB7-2118-D3B4F9FDD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0" dirty="0">
                <a:solidFill>
                  <a:srgbClr val="FF0000"/>
                </a:solidFill>
                <a:effectLst/>
                <a:latin typeface="+mn-lt"/>
              </a:rPr>
              <a:t>Narrow Band Reject Filter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1FF0B-FF68-3E58-E741-C940CD439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3600" dirty="0"/>
              <a:t>Also </a:t>
            </a:r>
            <a:r>
              <a:rPr lang="en-IN" sz="3600" b="0" i="0" dirty="0">
                <a:effectLst/>
              </a:rPr>
              <a:t>called the </a:t>
            </a:r>
            <a:r>
              <a:rPr lang="en-IN" sz="3600" b="1" i="0" dirty="0">
                <a:solidFill>
                  <a:srgbClr val="00B0F0"/>
                </a:solidFill>
                <a:effectLst/>
              </a:rPr>
              <a:t>notch filter</a:t>
            </a:r>
            <a:r>
              <a:rPr lang="en-IN" sz="3600" b="0" i="0" dirty="0">
                <a:effectLst/>
              </a:rPr>
              <a:t>. </a:t>
            </a:r>
          </a:p>
          <a:p>
            <a:pPr algn="just"/>
            <a:r>
              <a:rPr lang="en-US" sz="3600" b="0" i="0" dirty="0">
                <a:effectLst/>
              </a:rPr>
              <a:t>commonly used for the attenuation of a single frequency. </a:t>
            </a:r>
          </a:p>
          <a:p>
            <a:pPr algn="just"/>
            <a:r>
              <a:rPr lang="en-US" sz="3600" b="0" i="0" dirty="0">
                <a:effectLst/>
              </a:rPr>
              <a:t>For </a:t>
            </a:r>
            <a:r>
              <a:rPr lang="en-US" sz="3600" b="0" i="0" dirty="0" err="1">
                <a:effectLst/>
              </a:rPr>
              <a:t>eg</a:t>
            </a:r>
            <a:r>
              <a:rPr lang="en-US" sz="3600" b="0" i="0" dirty="0">
                <a:effectLst/>
              </a:rPr>
              <a:t>:, it may be necessary to attenuate 60 Hz or 400 Hz noise or hum signals in a circuit. </a:t>
            </a:r>
          </a:p>
          <a:p>
            <a:pPr marL="0" indent="0" algn="just">
              <a:buNone/>
            </a:pPr>
            <a:endParaRPr lang="en-IN" sz="36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97048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B60A46-393A-CFF8-5EDB-6A24B13F6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9" r="4190"/>
          <a:stretch/>
        </p:blipFill>
        <p:spPr>
          <a:xfrm>
            <a:off x="1624612" y="-1"/>
            <a:ext cx="8273989" cy="6838715"/>
          </a:xfrm>
        </p:spPr>
      </p:pic>
    </p:spTree>
    <p:extLst>
      <p:ext uri="{BB962C8B-B14F-4D97-AF65-F5344CB8AC3E}">
        <p14:creationId xmlns:p14="http://schemas.microsoft.com/office/powerpoint/2010/main" val="1890439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8B3A71-A304-30BD-8B4D-8286D72FE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0311" y="157709"/>
            <a:ext cx="8299828" cy="6700291"/>
          </a:xfrm>
        </p:spPr>
      </p:pic>
    </p:spTree>
    <p:extLst>
      <p:ext uri="{BB962C8B-B14F-4D97-AF65-F5344CB8AC3E}">
        <p14:creationId xmlns:p14="http://schemas.microsoft.com/office/powerpoint/2010/main" val="2872205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1459BE-A6F6-FC64-D0CC-508B20C68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9905" y="204708"/>
            <a:ext cx="10148517" cy="6653292"/>
          </a:xfrm>
        </p:spPr>
      </p:pic>
    </p:spTree>
    <p:extLst>
      <p:ext uri="{BB962C8B-B14F-4D97-AF65-F5344CB8AC3E}">
        <p14:creationId xmlns:p14="http://schemas.microsoft.com/office/powerpoint/2010/main" val="2231575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66D4E1-3D1D-9A7C-D317-BDA571E96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2" r="9226"/>
          <a:stretch/>
        </p:blipFill>
        <p:spPr>
          <a:xfrm>
            <a:off x="2154314" y="92222"/>
            <a:ext cx="7883371" cy="6673555"/>
          </a:xfrm>
        </p:spPr>
      </p:pic>
    </p:spTree>
    <p:extLst>
      <p:ext uri="{BB962C8B-B14F-4D97-AF65-F5344CB8AC3E}">
        <p14:creationId xmlns:p14="http://schemas.microsoft.com/office/powerpoint/2010/main" val="4114965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9A84B-3D92-AE8E-BDE0-0C2BE3D27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264" y="707039"/>
            <a:ext cx="10515600" cy="4351338"/>
          </a:xfrm>
        </p:spPr>
        <p:txBody>
          <a:bodyPr>
            <a:noAutofit/>
          </a:bodyPr>
          <a:lstStyle/>
          <a:p>
            <a:pPr algn="just"/>
            <a:r>
              <a:rPr lang="en-US" sz="3600" b="0" i="0" dirty="0">
                <a:solidFill>
                  <a:srgbClr val="000000"/>
                </a:solidFill>
                <a:effectLst/>
              </a:rPr>
              <a:t>Another commonly used notch filter is the </a:t>
            </a:r>
            <a:r>
              <a:rPr lang="en-US" sz="3600" b="1" i="0" dirty="0">
                <a:solidFill>
                  <a:srgbClr val="FF0000"/>
                </a:solidFill>
                <a:effectLst/>
              </a:rPr>
              <a:t>twin-T network </a:t>
            </a:r>
            <a:r>
              <a:rPr lang="en-US" sz="3600" b="0" i="0" dirty="0">
                <a:solidFill>
                  <a:srgbClr val="000000"/>
                </a:solidFill>
                <a:effectLst/>
              </a:rPr>
              <a:t>as shown in Fig. </a:t>
            </a:r>
          </a:p>
          <a:p>
            <a:pPr algn="just"/>
            <a:r>
              <a:rPr lang="en-US" sz="3600" b="0" i="0" dirty="0">
                <a:effectLst/>
              </a:rPr>
              <a:t>One T network is made up of two resistors and a </a:t>
            </a:r>
            <a:r>
              <a:rPr lang="en-US" sz="3600" dirty="0"/>
              <a:t>capacitor</a:t>
            </a:r>
            <a:r>
              <a:rPr lang="en-US" sz="3600" b="0" i="0" dirty="0">
                <a:effectLst/>
              </a:rPr>
              <a:t>, while the other is made of two capacitors and a resistor. </a:t>
            </a:r>
            <a:endParaRPr lang="en-US" sz="3600" b="0" i="0" dirty="0">
              <a:solidFill>
                <a:srgbClr val="000000"/>
              </a:solidFill>
              <a:effectLst/>
            </a:endParaRPr>
          </a:p>
          <a:p>
            <a:pPr algn="just"/>
            <a:r>
              <a:rPr lang="en-US" sz="3600" b="0" i="0" dirty="0">
                <a:solidFill>
                  <a:srgbClr val="000000"/>
                </a:solidFill>
                <a:effectLst/>
              </a:rPr>
              <a:t>We will determine the notch frequency, Q factor and bandwidth for this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4089413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5EDDD-B99D-E960-ED36-AABE0D272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221" y="748884"/>
            <a:ext cx="10515600" cy="4351338"/>
          </a:xfrm>
        </p:spPr>
        <p:txBody>
          <a:bodyPr>
            <a:normAutofit/>
          </a:bodyPr>
          <a:lstStyle/>
          <a:p>
            <a:pPr algn="just"/>
            <a:r>
              <a:rPr lang="en-US" sz="3600" b="0" i="0" dirty="0">
                <a:solidFill>
                  <a:schemeClr val="accent1"/>
                </a:solidFill>
                <a:effectLst/>
              </a:rPr>
              <a:t>The frequency at which maximum attenuation occurs is called the notch-out frequency, given by</a:t>
            </a:r>
            <a:endParaRPr lang="en-IN" sz="3600" dirty="0">
              <a:solidFill>
                <a:schemeClr val="accent1"/>
              </a:solidFill>
            </a:endParaRPr>
          </a:p>
          <a:p>
            <a:pPr algn="just"/>
            <a:endParaRPr lang="en-IN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BD0D24-51B9-F9C3-CEF6-02A21CEBC5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28" r="63883"/>
          <a:stretch/>
        </p:blipFill>
        <p:spPr bwMode="auto">
          <a:xfrm>
            <a:off x="3776201" y="2048523"/>
            <a:ext cx="5218930" cy="162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D3EEE7FB-0335-91B8-5EBE-4A16DF540C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0" r="10713" b="52997"/>
          <a:stretch/>
        </p:blipFill>
        <p:spPr>
          <a:xfrm>
            <a:off x="2465033" y="3706428"/>
            <a:ext cx="7403976" cy="294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85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7BA081-58E7-FECF-EE80-0CCC53E65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0" t="6117" r="7477" b="45428"/>
          <a:stretch/>
        </p:blipFill>
        <p:spPr>
          <a:xfrm>
            <a:off x="2077374" y="255234"/>
            <a:ext cx="8310446" cy="5319944"/>
          </a:xfrm>
        </p:spPr>
      </p:pic>
    </p:spTree>
    <p:extLst>
      <p:ext uri="{BB962C8B-B14F-4D97-AF65-F5344CB8AC3E}">
        <p14:creationId xmlns:p14="http://schemas.microsoft.com/office/powerpoint/2010/main" val="2785431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C0E7C5-4653-FBFF-FBF7-6F25E8F6F6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69" r="1265"/>
          <a:stretch/>
        </p:blipFill>
        <p:spPr>
          <a:xfrm>
            <a:off x="814378" y="504754"/>
            <a:ext cx="10814255" cy="5896045"/>
          </a:xfrm>
        </p:spPr>
      </p:pic>
    </p:spTree>
    <p:extLst>
      <p:ext uri="{BB962C8B-B14F-4D97-AF65-F5344CB8AC3E}">
        <p14:creationId xmlns:p14="http://schemas.microsoft.com/office/powerpoint/2010/main" val="255251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E596EB-AB07-B78D-9E35-CA9949D02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/>
                <a:r>
                  <a:rPr lang="en-US" sz="3600" dirty="0">
                    <a:solidFill>
                      <a:schemeClr val="tx1"/>
                    </a:solidFill>
                  </a:rPr>
                  <a:t>From </a:t>
                </a:r>
                <a:r>
                  <a:rPr lang="en-US" sz="3600" dirty="0" err="1">
                    <a:solidFill>
                      <a:schemeClr val="tx1"/>
                    </a:solidFill>
                  </a:rPr>
                  <a:t>freq</a:t>
                </a:r>
                <a:r>
                  <a:rPr lang="en-US" sz="3600" dirty="0">
                    <a:solidFill>
                      <a:schemeClr val="tx1"/>
                    </a:solidFill>
                  </a:rPr>
                  <a:t> response it is clear that </a:t>
                </a:r>
                <a:r>
                  <a:rPr lang="en-US" sz="3600" dirty="0" err="1">
                    <a:solidFill>
                      <a:schemeClr val="tx1"/>
                    </a:solidFill>
                  </a:rPr>
                  <a:t>ckt</a:t>
                </a:r>
                <a:r>
                  <a:rPr lang="en-US" sz="3600" dirty="0">
                    <a:solidFill>
                      <a:schemeClr val="tx1"/>
                    </a:solidFill>
                  </a:rPr>
                  <a:t> reject </a:t>
                </a:r>
                <a:r>
                  <a:rPr lang="en-US" sz="3600" dirty="0" err="1">
                    <a:solidFill>
                      <a:schemeClr val="tx1"/>
                    </a:solidFill>
                  </a:rPr>
                  <a:t>freq</a:t>
                </a:r>
                <a:r>
                  <a:rPr lang="en-US" sz="3600" dirty="0">
                    <a:solidFill>
                      <a:schemeClr val="tx1"/>
                    </a:solidFill>
                  </a:rPr>
                  <a:t> around </a:t>
                </a:r>
                <a14:m>
                  <m:oMath xmlns:m="http://schemas.openxmlformats.org/officeDocument/2006/math">
                    <m:r>
                      <a:rPr lang="en-US" sz="3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sz="3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36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360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3600" dirty="0">
                    <a:solidFill>
                      <a:schemeClr val="tx1"/>
                    </a:solidFill>
                  </a:rPr>
                  <a:t> with max attenuation while passes all other </a:t>
                </a:r>
                <a:r>
                  <a:rPr lang="en-US" sz="3600" dirty="0" err="1">
                    <a:solidFill>
                      <a:schemeClr val="tx1"/>
                    </a:solidFill>
                  </a:rPr>
                  <a:t>freqs</a:t>
                </a:r>
                <a:r>
                  <a:rPr lang="en-US" sz="3600" dirty="0">
                    <a:solidFill>
                      <a:schemeClr val="tx1"/>
                    </a:solidFill>
                  </a:rPr>
                  <a:t> with max pass band gain.   </a:t>
                </a:r>
              </a:p>
              <a:p>
                <a:pPr algn="just"/>
                <a:r>
                  <a:rPr lang="en-US" sz="3600" b="0" i="0" dirty="0">
                    <a:solidFill>
                      <a:schemeClr val="tx1"/>
                    </a:solidFill>
                    <a:effectLst/>
                  </a:rPr>
                  <a:t>The Notch filters are used in communications, biomedical instruments, etc. where the elimination of certain frequencies is necessary.</a:t>
                </a:r>
                <a:endParaRPr lang="en-IN" sz="3600" dirty="0">
                  <a:solidFill>
                    <a:schemeClr val="tx1"/>
                  </a:solidFill>
                </a:endParaRPr>
              </a:p>
              <a:p>
                <a:pPr algn="just"/>
                <a:endParaRPr lang="en-IN" sz="36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E596EB-AB07-B78D-9E35-CA9949D02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23" t="-3361" r="-17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3133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E412-A0DB-2322-2599-84CA7ECFF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Band Reject Filter/ Band Stop/ Band Elimination Filter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5DB5E-5CF6-8A76-565F-A186E9852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600" b="0" i="0" dirty="0">
                <a:effectLst/>
              </a:rPr>
              <a:t>In this </a:t>
            </a:r>
            <a:r>
              <a:rPr lang="en-US" sz="3600" dirty="0"/>
              <a:t>fi</a:t>
            </a:r>
            <a:r>
              <a:rPr lang="en-US" sz="3600" b="0" i="0" dirty="0">
                <a:effectLst/>
              </a:rPr>
              <a:t>lter </a:t>
            </a:r>
            <a:r>
              <a:rPr lang="en-US" sz="3600" b="0" i="0" dirty="0" err="1">
                <a:effectLst/>
              </a:rPr>
              <a:t>ckt</a:t>
            </a:r>
            <a:r>
              <a:rPr lang="en-US" sz="3600" b="0" i="0" dirty="0">
                <a:effectLst/>
              </a:rPr>
              <a:t>, frequencies are attenuated in the stop band and passed outside this band.</a:t>
            </a:r>
          </a:p>
          <a:p>
            <a:pPr marL="571500" indent="-571500" algn="just">
              <a:buAutoNum type="romanLcParenBoth"/>
            </a:pPr>
            <a:r>
              <a:rPr lang="en-US" sz="3600" b="0" i="0" dirty="0">
                <a:effectLst/>
              </a:rPr>
              <a:t>wide and </a:t>
            </a:r>
          </a:p>
          <a:p>
            <a:pPr marL="571500" indent="-571500" algn="just">
              <a:buAutoNum type="romanLcParenBoth"/>
            </a:pPr>
            <a:r>
              <a:rPr lang="en-US" sz="3600" b="0" i="0" dirty="0">
                <a:effectLst/>
              </a:rPr>
              <a:t>narrow band reject .</a:t>
            </a:r>
          </a:p>
          <a:p>
            <a:pPr marL="0" indent="0" algn="just">
              <a:buNone/>
            </a:pPr>
            <a:endParaRPr lang="en-US" sz="3600" dirty="0"/>
          </a:p>
          <a:p>
            <a:pPr marL="0" indent="0" algn="just">
              <a:buNone/>
            </a:pP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3230764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280F6B-857F-096E-79FF-CB5FB8AC3A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340"/>
          <a:stretch/>
        </p:blipFill>
        <p:spPr>
          <a:xfrm>
            <a:off x="2716369" y="142598"/>
            <a:ext cx="6356609" cy="6572803"/>
          </a:xfrm>
        </p:spPr>
      </p:pic>
    </p:spTree>
    <p:extLst>
      <p:ext uri="{BB962C8B-B14F-4D97-AF65-F5344CB8AC3E}">
        <p14:creationId xmlns:p14="http://schemas.microsoft.com/office/powerpoint/2010/main" val="978946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C35A336D-8086-F9FC-359D-3E85E9B361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462138"/>
            <a:ext cx="10773792" cy="50783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00000"/>
              </a:lnSpc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One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+mn-lt"/>
              </a:rPr>
              <a:t>disadvantage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of the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n-lt"/>
              </a:rPr>
              <a:t>passive twin T network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is that it has a relatively low figure of merit, Q. </a:t>
            </a:r>
          </a:p>
          <a:p>
            <a:pPr algn="just">
              <a:lnSpc>
                <a:spcPct val="100000"/>
              </a:lnSpc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Higher the value of Q, the more selective is the filter. Therefore, to increase the Q of the twin T network sig­nificantly, it should be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n-lt"/>
              </a:rPr>
              <a:t>used with a voltage follower,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as shown in Fig.(b)</a:t>
            </a:r>
          </a:p>
          <a:p>
            <a:pPr algn="just">
              <a:lnSpc>
                <a:spcPct val="100000"/>
              </a:lnSpc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Fig (c) shows the frequency response of a notch filter.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</a:b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78821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C1B92-F0A3-36AE-B0D4-444D4C59B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+mn-lt"/>
              </a:rPr>
              <a:t>Design</a:t>
            </a:r>
            <a:r>
              <a:rPr lang="en-US" dirty="0"/>
              <a:t> 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0AAA388-E8C6-119A-E8FF-5688C983AD5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algn="just"/>
                <a:r>
                  <a:rPr lang="en-US" sz="3600" dirty="0"/>
                  <a:t>To design an active notch filter for a specific notch out </a:t>
                </a:r>
                <a:r>
                  <a:rPr lang="en-US" sz="3600" dirty="0" err="1"/>
                  <a:t>freq</a:t>
                </a:r>
                <a:r>
                  <a:rPr lang="en-US" sz="3600" dirty="0"/>
                  <a:t> </a:t>
                </a:r>
                <a:r>
                  <a:rPr lang="en-US" sz="3600" dirty="0" err="1"/>
                  <a:t>f</a:t>
                </a:r>
                <a:r>
                  <a:rPr lang="en-US" sz="3600" baseline="-25000" dirty="0" err="1"/>
                  <a:t>N</a:t>
                </a:r>
                <a:r>
                  <a:rPr lang="en-US" sz="3600" dirty="0"/>
                  <a:t> , choose value of </a:t>
                </a:r>
                <a:r>
                  <a:rPr lang="en-US" sz="3600" dirty="0">
                    <a:solidFill>
                      <a:schemeClr val="accent1"/>
                    </a:solidFill>
                  </a:rPr>
                  <a:t>C</a:t>
                </a:r>
                <a14:m>
                  <m:oMath xmlns:m="http://schemas.openxmlformats.org/officeDocument/2006/math">
                    <m:r>
                      <a:rPr lang="en-US" sz="36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360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3600" b="0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IN" sz="360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sz="3600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3600" b="0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sz="3600" dirty="0"/>
                  <a:t>.</a:t>
                </a:r>
              </a:p>
              <a:p>
                <a:pPr algn="just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3600" dirty="0"/>
                      <m:t>f</m:t>
                    </m:r>
                    <m:r>
                      <m:rPr>
                        <m:nor/>
                      </m:rPr>
                      <a:rPr lang="en-IN" sz="3600" baseline="-25000" dirty="0"/>
                      <m:t>N</m:t>
                    </m:r>
                  </m:oMath>
                </a14:m>
                <a:r>
                  <a:rPr lang="en-IN" sz="3600" dirty="0"/>
                  <a:t> = f</a:t>
                </a:r>
                <a:r>
                  <a:rPr lang="en-IN" sz="3600" baseline="-25000" dirty="0"/>
                  <a:t>0</a:t>
                </a:r>
                <a:r>
                  <a:rPr lang="en-IN" sz="36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IN" sz="360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𝑅𝐶</m:t>
                        </m:r>
                      </m:den>
                    </m:f>
                  </m:oMath>
                </a14:m>
                <a:endParaRPr lang="en-IN" sz="3600" dirty="0"/>
              </a:p>
              <a:p>
                <a:pPr algn="just"/>
                <a:r>
                  <a:rPr lang="en-IN" sz="3600" dirty="0"/>
                  <a:t>Then calculate R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IN" sz="360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f</m:t>
                        </m:r>
                        <m:r>
                          <m:rPr>
                            <m:nor/>
                          </m:rPr>
                          <a:rPr lang="en-IN" sz="3600" baseline="-25000" dirty="0" smtClean="0"/>
                          <m:t>N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den>
                    </m:f>
                  </m:oMath>
                </a14:m>
                <a:r>
                  <a:rPr lang="en-IN" sz="3600" dirty="0"/>
                  <a:t>   </a:t>
                </a:r>
              </a:p>
              <a:p>
                <a:pPr algn="just"/>
                <a:r>
                  <a:rPr lang="en-IN" sz="3600" dirty="0"/>
                  <a:t>Notch </a:t>
                </a:r>
                <a:r>
                  <a:rPr lang="en-IN" sz="3600" dirty="0" err="1"/>
                  <a:t>freq</a:t>
                </a:r>
                <a:r>
                  <a:rPr lang="en-IN" sz="36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36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360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IN" sz="360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𝑅𝐶</m:t>
                        </m:r>
                      </m:den>
                    </m:f>
                  </m:oMath>
                </a14:m>
                <a:endParaRPr lang="en-IN" sz="3600" dirty="0"/>
              </a:p>
              <a:p>
                <a:pPr algn="just"/>
                <a:r>
                  <a:rPr lang="en-IN" sz="3600" dirty="0"/>
                  <a:t>Q=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dirty="0" smtClean="0"/>
                          <m:t>f</m:t>
                        </m:r>
                        <m:r>
                          <m:rPr>
                            <m:nor/>
                          </m:rPr>
                          <a:rPr lang="en-IN" sz="3600" baseline="-25000" dirty="0" smtClean="0"/>
                          <m:t>0</m:t>
                        </m:r>
                      </m:num>
                      <m:den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𝐵𝑊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0AAA388-E8C6-119A-E8FF-5688C983AD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23" t="-4342" r="-173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21630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7CC7F7-F888-3962-F963-CC4C730E1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+mn-lt"/>
              </a:rPr>
              <a:t>DERIVATION</a:t>
            </a:r>
            <a:endParaRPr lang="en-IN" b="1" dirty="0">
              <a:solidFill>
                <a:srgbClr val="FF0000"/>
              </a:solidFill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1441E9-4009-3720-7CCA-2975EBC63F5C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12070" y="1883330"/>
                <a:ext cx="8696418" cy="4823750"/>
              </a:xfrm>
            </p:spPr>
            <p:txBody>
              <a:bodyPr>
                <a:normAutofit/>
              </a:bodyPr>
              <a:lstStyle/>
              <a:p>
                <a:pPr algn="just"/>
                <a:r>
                  <a:rPr lang="en-US" sz="3000" b="0" i="0" dirty="0">
                    <a:solidFill>
                      <a:srgbClr val="000000"/>
                    </a:solidFill>
                    <a:effectLst/>
                  </a:rPr>
                  <a:t>Node voltage equations in s-domain (by KCL)</a:t>
                </a:r>
                <a:endParaRPr lang="en-US" sz="3000" dirty="0"/>
              </a:p>
              <a:p>
                <a:pPr marL="0" indent="0" algn="ctr">
                  <a:buNone/>
                </a:pPr>
                <a:r>
                  <a:rPr lang="en-IN" sz="3000" dirty="0"/>
                  <a:t>Let  </a:t>
                </a:r>
                <a:r>
                  <a:rPr lang="en-IN" sz="3600" b="1" dirty="0">
                    <a:solidFill>
                      <a:srgbClr val="0070C0"/>
                    </a:solidFill>
                  </a:rPr>
                  <a:t>K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1" dirty="0">
                            <a:solidFill>
                              <a:srgbClr val="0070C0"/>
                            </a:solidFill>
                          </a:rPr>
                          <m:t>R</m:t>
                        </m:r>
                        <m:r>
                          <m:rPr>
                            <m:nor/>
                          </m:rPr>
                          <a:rPr lang="en-IN" sz="3600" b="1" baseline="-25000" dirty="0">
                            <a:solidFill>
                              <a:srgbClr val="0070C0"/>
                            </a:solidFill>
                          </a:rPr>
                          <m:t>2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1" dirty="0">
                            <a:solidFill>
                              <a:srgbClr val="0070C0"/>
                            </a:solidFill>
                          </a:rPr>
                          <m:t>R</m:t>
                        </m:r>
                        <m:r>
                          <m:rPr>
                            <m:nor/>
                          </m:rPr>
                          <a:rPr lang="en-IN" sz="3600" b="1" baseline="-25000" dirty="0">
                            <a:solidFill>
                              <a:srgbClr val="0070C0"/>
                            </a:solidFill>
                          </a:rPr>
                          <m:t>1</m:t>
                        </m:r>
                        <m:r>
                          <m:rPr>
                            <m:nor/>
                          </m:rPr>
                          <a:rPr lang="en-IN" sz="3600" b="1" dirty="0">
                            <a:solidFill>
                              <a:srgbClr val="0070C0"/>
                            </a:solidFill>
                          </a:rPr>
                          <m:t> + </m:t>
                        </m:r>
                        <m:r>
                          <m:rPr>
                            <m:nor/>
                          </m:rPr>
                          <a:rPr lang="en-IN" sz="3600" b="1" dirty="0">
                            <a:solidFill>
                              <a:srgbClr val="0070C0"/>
                            </a:solidFill>
                          </a:rPr>
                          <m:t>R</m:t>
                        </m:r>
                        <m:r>
                          <m:rPr>
                            <m:nor/>
                          </m:rPr>
                          <a:rPr lang="en-IN" sz="3600" b="1" baseline="-25000" dirty="0">
                            <a:solidFill>
                              <a:srgbClr val="0070C0"/>
                            </a:solidFill>
                          </a:rPr>
                          <m:t>2</m:t>
                        </m:r>
                      </m:den>
                    </m:f>
                  </m:oMath>
                </a14:m>
                <a:r>
                  <a:rPr lang="en-IN" sz="3600" b="1" dirty="0">
                    <a:solidFill>
                      <a:srgbClr val="0070C0"/>
                    </a:solidFill>
                  </a:rPr>
                  <a:t> </a:t>
                </a:r>
              </a:p>
              <a:p>
                <a:pPr marL="0" indent="0" algn="ctr">
                  <a:buNone/>
                </a:pPr>
                <a:r>
                  <a:rPr lang="en-IN" sz="3600" b="1" dirty="0">
                    <a:solidFill>
                      <a:srgbClr val="0070C0"/>
                    </a:solidFill>
                  </a:rPr>
                  <a:t>     G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1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1" dirty="0">
                            <a:solidFill>
                              <a:srgbClr val="0070C0"/>
                            </a:solidFill>
                          </a:rPr>
                          <m:t>R</m:t>
                        </m:r>
                      </m:den>
                    </m:f>
                  </m:oMath>
                </a14:m>
                <a:r>
                  <a:rPr lang="en-IN" sz="3600" b="1" dirty="0">
                    <a:solidFill>
                      <a:srgbClr val="0070C0"/>
                    </a:solidFill>
                  </a:rPr>
                  <a:t> </a:t>
                </a:r>
              </a:p>
              <a:p>
                <a:pPr algn="just"/>
                <a:r>
                  <a:rPr lang="en-IN" sz="3000" dirty="0"/>
                  <a:t>At node A</a:t>
                </a:r>
              </a:p>
              <a:p>
                <a:pPr marL="0" indent="0" algn="just">
                  <a:buNone/>
                </a:pPr>
                <a:r>
                  <a:rPr lang="en-IN" sz="3600" dirty="0"/>
                  <a:t>(V</a:t>
                </a:r>
                <a:r>
                  <a:rPr lang="en-IN" sz="3600" baseline="-25000" dirty="0"/>
                  <a:t>i </a:t>
                </a:r>
                <a:r>
                  <a:rPr lang="en-IN" sz="3600" dirty="0"/>
                  <a:t>– V</a:t>
                </a:r>
                <a:r>
                  <a:rPr lang="en-IN" sz="3600" baseline="-25000" dirty="0"/>
                  <a:t>A</a:t>
                </a:r>
                <a:r>
                  <a:rPr lang="en-IN" sz="3600" dirty="0"/>
                  <a:t>) </a:t>
                </a:r>
                <a:r>
                  <a:rPr lang="en-IN" sz="3600" dirty="0" err="1"/>
                  <a:t>sC</a:t>
                </a:r>
                <a:r>
                  <a:rPr lang="en-IN" sz="3600" dirty="0"/>
                  <a:t> + (V</a:t>
                </a:r>
                <a:r>
                  <a:rPr lang="en-IN" sz="3600" baseline="-25000" dirty="0"/>
                  <a:t>o </a:t>
                </a:r>
                <a:r>
                  <a:rPr lang="en-IN" sz="3600" dirty="0"/>
                  <a:t>– V</a:t>
                </a:r>
                <a:r>
                  <a:rPr lang="en-IN" sz="3600" baseline="-25000" dirty="0"/>
                  <a:t>A</a:t>
                </a:r>
                <a:r>
                  <a:rPr lang="en-IN" sz="3600" dirty="0"/>
                  <a:t>) </a:t>
                </a:r>
                <a:r>
                  <a:rPr lang="en-IN" sz="3600" dirty="0" err="1"/>
                  <a:t>sC</a:t>
                </a:r>
                <a:r>
                  <a:rPr lang="en-IN" sz="3600" dirty="0"/>
                  <a:t> + (</a:t>
                </a:r>
                <a:r>
                  <a:rPr lang="en-IN" sz="3600" dirty="0" err="1"/>
                  <a:t>KV</a:t>
                </a:r>
                <a:r>
                  <a:rPr lang="en-IN" sz="3600" baseline="-25000" dirty="0" err="1"/>
                  <a:t>o</a:t>
                </a:r>
                <a:r>
                  <a:rPr lang="en-IN" sz="3600" baseline="-25000" dirty="0"/>
                  <a:t> </a:t>
                </a:r>
                <a:r>
                  <a:rPr lang="en-IN" sz="3600" dirty="0"/>
                  <a:t>– V</a:t>
                </a:r>
                <a:r>
                  <a:rPr lang="en-IN" sz="3600" baseline="-25000" dirty="0"/>
                  <a:t>A</a:t>
                </a:r>
                <a:r>
                  <a:rPr lang="en-IN" sz="3600" dirty="0"/>
                  <a:t>) 2G =0 </a:t>
                </a:r>
              </a:p>
              <a:p>
                <a:pPr marL="0" indent="0" algn="just">
                  <a:buNone/>
                </a:pPr>
                <a:endParaRPr lang="en-IN" sz="3600" dirty="0"/>
              </a:p>
              <a:p>
                <a:pPr marL="0" indent="0" algn="just">
                  <a:buNone/>
                </a:pPr>
                <a:r>
                  <a:rPr lang="en-IN" sz="3600" dirty="0" err="1">
                    <a:solidFill>
                      <a:srgbClr val="FF0000"/>
                    </a:solidFill>
                  </a:rPr>
                  <a:t>sC</a:t>
                </a:r>
                <a:r>
                  <a:rPr lang="en-IN" sz="3600" dirty="0">
                    <a:solidFill>
                      <a:srgbClr val="FF0000"/>
                    </a:solidFill>
                  </a:rPr>
                  <a:t> V</a:t>
                </a:r>
                <a:r>
                  <a:rPr lang="en-IN" sz="3600" baseline="-25000" dirty="0">
                    <a:solidFill>
                      <a:srgbClr val="FF0000"/>
                    </a:solidFill>
                  </a:rPr>
                  <a:t>i</a:t>
                </a:r>
                <a:r>
                  <a:rPr lang="en-IN" sz="3600" dirty="0">
                    <a:solidFill>
                      <a:srgbClr val="FF0000"/>
                    </a:solidFill>
                  </a:rPr>
                  <a:t> + (</a:t>
                </a:r>
                <a:r>
                  <a:rPr lang="en-IN" sz="3600" dirty="0" err="1">
                    <a:solidFill>
                      <a:srgbClr val="FF0000"/>
                    </a:solidFill>
                  </a:rPr>
                  <a:t>sC</a:t>
                </a:r>
                <a:r>
                  <a:rPr lang="en-IN" sz="3600" dirty="0">
                    <a:solidFill>
                      <a:srgbClr val="FF0000"/>
                    </a:solidFill>
                  </a:rPr>
                  <a:t> +2KG)V</a:t>
                </a:r>
                <a:r>
                  <a:rPr lang="en-IN" sz="3600" baseline="-25000" dirty="0">
                    <a:solidFill>
                      <a:srgbClr val="FF0000"/>
                    </a:solidFill>
                  </a:rPr>
                  <a:t>0 </a:t>
                </a:r>
                <a:r>
                  <a:rPr lang="en-IN" sz="3600" dirty="0">
                    <a:solidFill>
                      <a:srgbClr val="FF0000"/>
                    </a:solidFill>
                  </a:rPr>
                  <a:t>= 2(</a:t>
                </a:r>
                <a:r>
                  <a:rPr lang="en-IN" sz="3600" dirty="0" err="1">
                    <a:solidFill>
                      <a:srgbClr val="FF0000"/>
                    </a:solidFill>
                  </a:rPr>
                  <a:t>sC</a:t>
                </a:r>
                <a:r>
                  <a:rPr lang="en-IN" sz="3600" dirty="0">
                    <a:solidFill>
                      <a:srgbClr val="FF0000"/>
                    </a:solidFill>
                  </a:rPr>
                  <a:t> +G)V</a:t>
                </a:r>
                <a:r>
                  <a:rPr lang="en-IN" sz="3600" baseline="-25000" dirty="0">
                    <a:solidFill>
                      <a:srgbClr val="FF0000"/>
                    </a:solidFill>
                  </a:rPr>
                  <a:t>A</a:t>
                </a:r>
                <a:r>
                  <a:rPr lang="en-IN" sz="3600" dirty="0">
                    <a:solidFill>
                      <a:srgbClr val="FF0000"/>
                    </a:solidFill>
                  </a:rPr>
                  <a:t>  ------(1)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1441E9-4009-3720-7CCA-2975EBC63F5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12070" y="1883330"/>
                <a:ext cx="8696418" cy="4823750"/>
              </a:xfrm>
              <a:blipFill>
                <a:blip r:embed="rId2"/>
                <a:stretch>
                  <a:fillRect l="-2174" t="-2528" b="-101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64D62199-BA54-2253-D36A-32C0D690B2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0" t="6117" r="11061" b="45428"/>
          <a:stretch/>
        </p:blipFill>
        <p:spPr>
          <a:xfrm>
            <a:off x="7906272" y="150920"/>
            <a:ext cx="4167359" cy="2792335"/>
          </a:xfrm>
        </p:spPr>
      </p:pic>
    </p:spTree>
    <p:extLst>
      <p:ext uri="{BB962C8B-B14F-4D97-AF65-F5344CB8AC3E}">
        <p14:creationId xmlns:p14="http://schemas.microsoft.com/office/powerpoint/2010/main" val="377755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B85B41-7CD3-9715-11B7-2418DCBEB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977" y="662649"/>
            <a:ext cx="10515600" cy="5826927"/>
          </a:xfrm>
        </p:spPr>
        <p:txBody>
          <a:bodyPr>
            <a:normAutofit/>
          </a:bodyPr>
          <a:lstStyle/>
          <a:p>
            <a:r>
              <a:rPr lang="en-US" sz="3600" dirty="0"/>
              <a:t>At node B</a:t>
            </a:r>
          </a:p>
          <a:p>
            <a:pPr marL="0" indent="0" algn="just">
              <a:buNone/>
            </a:pPr>
            <a:r>
              <a:rPr lang="en-IN" sz="3600" dirty="0"/>
              <a:t>(V</a:t>
            </a:r>
            <a:r>
              <a:rPr lang="en-IN" sz="3600" baseline="-25000" dirty="0"/>
              <a:t>i </a:t>
            </a:r>
            <a:r>
              <a:rPr lang="en-IN" sz="3600" dirty="0"/>
              <a:t>– V</a:t>
            </a:r>
            <a:r>
              <a:rPr lang="en-IN" sz="3600" baseline="-25000" dirty="0"/>
              <a:t>B</a:t>
            </a:r>
            <a:r>
              <a:rPr lang="en-IN" sz="3600" dirty="0"/>
              <a:t>) G + (V</a:t>
            </a:r>
            <a:r>
              <a:rPr lang="en-IN" sz="3600" baseline="-25000" dirty="0"/>
              <a:t>o </a:t>
            </a:r>
            <a:r>
              <a:rPr lang="en-IN" sz="3600" dirty="0"/>
              <a:t>– V</a:t>
            </a:r>
            <a:r>
              <a:rPr lang="en-IN" sz="3600" baseline="-25000" dirty="0"/>
              <a:t>B</a:t>
            </a:r>
            <a:r>
              <a:rPr lang="en-IN" sz="3600" dirty="0"/>
              <a:t>) G + 2(</a:t>
            </a:r>
            <a:r>
              <a:rPr lang="en-IN" sz="3600" dirty="0" err="1"/>
              <a:t>KV</a:t>
            </a:r>
            <a:r>
              <a:rPr lang="en-IN" sz="3600" baseline="-25000" dirty="0" err="1"/>
              <a:t>o</a:t>
            </a:r>
            <a:r>
              <a:rPr lang="en-IN" sz="3600" baseline="-25000" dirty="0"/>
              <a:t> </a:t>
            </a:r>
            <a:r>
              <a:rPr lang="en-IN" sz="3600" dirty="0"/>
              <a:t>– V</a:t>
            </a:r>
            <a:r>
              <a:rPr lang="en-IN" sz="3600" baseline="-25000" dirty="0"/>
              <a:t>B</a:t>
            </a:r>
            <a:r>
              <a:rPr lang="en-IN" sz="3600" dirty="0"/>
              <a:t>) </a:t>
            </a:r>
            <a:r>
              <a:rPr lang="en-IN" sz="3600" dirty="0" err="1"/>
              <a:t>sC</a:t>
            </a:r>
            <a:r>
              <a:rPr lang="en-IN" sz="3600" dirty="0"/>
              <a:t> =0 </a:t>
            </a:r>
          </a:p>
          <a:p>
            <a:pPr marL="0" indent="0" algn="just">
              <a:buNone/>
            </a:pPr>
            <a:endParaRPr lang="en-IN" sz="3600" dirty="0"/>
          </a:p>
          <a:p>
            <a:pPr marL="0" indent="0" algn="just">
              <a:buNone/>
            </a:pPr>
            <a:r>
              <a:rPr lang="en-IN" sz="3600" dirty="0">
                <a:solidFill>
                  <a:srgbClr val="FF0000"/>
                </a:solidFill>
              </a:rPr>
              <a:t>G V</a:t>
            </a:r>
            <a:r>
              <a:rPr lang="en-IN" sz="3600" baseline="-25000" dirty="0">
                <a:solidFill>
                  <a:srgbClr val="FF0000"/>
                </a:solidFill>
              </a:rPr>
              <a:t>i </a:t>
            </a:r>
            <a:r>
              <a:rPr lang="en-IN" sz="3600" dirty="0">
                <a:solidFill>
                  <a:srgbClr val="FF0000"/>
                </a:solidFill>
              </a:rPr>
              <a:t>+ (G+2KsC)V</a:t>
            </a:r>
            <a:r>
              <a:rPr lang="en-IN" sz="3600" baseline="-25000" dirty="0">
                <a:solidFill>
                  <a:srgbClr val="FF0000"/>
                </a:solidFill>
              </a:rPr>
              <a:t>0</a:t>
            </a:r>
            <a:r>
              <a:rPr lang="en-IN" sz="3600" dirty="0">
                <a:solidFill>
                  <a:srgbClr val="FF0000"/>
                </a:solidFill>
              </a:rPr>
              <a:t> = 2(</a:t>
            </a:r>
            <a:r>
              <a:rPr lang="en-IN" sz="3600" dirty="0" err="1">
                <a:solidFill>
                  <a:srgbClr val="FF0000"/>
                </a:solidFill>
              </a:rPr>
              <a:t>G+sC</a:t>
            </a:r>
            <a:r>
              <a:rPr lang="en-IN" sz="3600" dirty="0">
                <a:solidFill>
                  <a:srgbClr val="FF0000"/>
                </a:solidFill>
              </a:rPr>
              <a:t>)V</a:t>
            </a:r>
            <a:r>
              <a:rPr lang="en-IN" sz="3600" baseline="-25000" dirty="0">
                <a:solidFill>
                  <a:srgbClr val="FF0000"/>
                </a:solidFill>
              </a:rPr>
              <a:t>B </a:t>
            </a:r>
            <a:r>
              <a:rPr lang="en-IN" sz="3600" dirty="0">
                <a:solidFill>
                  <a:srgbClr val="FF0000"/>
                </a:solidFill>
              </a:rPr>
              <a:t> ---------(2)</a:t>
            </a:r>
          </a:p>
          <a:p>
            <a:pPr marL="0" indent="0" algn="just">
              <a:buNone/>
            </a:pPr>
            <a:endParaRPr lang="en-IN" sz="3600" dirty="0"/>
          </a:p>
          <a:p>
            <a:r>
              <a:rPr lang="en-US" sz="3600" dirty="0"/>
              <a:t>At node P</a:t>
            </a:r>
          </a:p>
          <a:p>
            <a:pPr marL="0" indent="0" algn="just">
              <a:buNone/>
            </a:pPr>
            <a:r>
              <a:rPr lang="en-IN" sz="3600" dirty="0"/>
              <a:t>(V</a:t>
            </a:r>
            <a:r>
              <a:rPr lang="en-IN" sz="3600" baseline="-25000" dirty="0"/>
              <a:t>A </a:t>
            </a:r>
            <a:r>
              <a:rPr lang="en-IN" sz="3600" dirty="0"/>
              <a:t>– V</a:t>
            </a:r>
            <a:r>
              <a:rPr lang="en-IN" sz="3600" baseline="-25000" dirty="0"/>
              <a:t>o</a:t>
            </a:r>
            <a:r>
              <a:rPr lang="en-IN" sz="3600" dirty="0"/>
              <a:t>) </a:t>
            </a:r>
            <a:r>
              <a:rPr lang="en-IN" sz="3600" dirty="0" err="1"/>
              <a:t>sC</a:t>
            </a:r>
            <a:r>
              <a:rPr lang="en-IN" sz="3600" dirty="0"/>
              <a:t> + (V</a:t>
            </a:r>
            <a:r>
              <a:rPr lang="en-IN" sz="3600" baseline="-25000" dirty="0"/>
              <a:t>B </a:t>
            </a:r>
            <a:r>
              <a:rPr lang="en-IN" sz="3600" dirty="0"/>
              <a:t>– V</a:t>
            </a:r>
            <a:r>
              <a:rPr lang="en-IN" sz="3600" baseline="-25000" dirty="0"/>
              <a:t>o</a:t>
            </a:r>
            <a:r>
              <a:rPr lang="en-IN" sz="3600" dirty="0"/>
              <a:t>) G =0 </a:t>
            </a:r>
          </a:p>
          <a:p>
            <a:pPr marL="0" indent="0" algn="just">
              <a:buNone/>
            </a:pPr>
            <a:endParaRPr lang="en-IN" sz="3600" dirty="0"/>
          </a:p>
          <a:p>
            <a:pPr marL="0" indent="0" algn="just">
              <a:buNone/>
            </a:pPr>
            <a:r>
              <a:rPr lang="en-IN" sz="3600" dirty="0" err="1">
                <a:solidFill>
                  <a:srgbClr val="FF0000"/>
                </a:solidFill>
              </a:rPr>
              <a:t>sC</a:t>
            </a:r>
            <a:r>
              <a:rPr lang="en-IN" sz="3600" dirty="0">
                <a:solidFill>
                  <a:srgbClr val="FF0000"/>
                </a:solidFill>
              </a:rPr>
              <a:t> V</a:t>
            </a:r>
            <a:r>
              <a:rPr lang="en-IN" sz="3600" baseline="-25000" dirty="0">
                <a:solidFill>
                  <a:srgbClr val="FF0000"/>
                </a:solidFill>
              </a:rPr>
              <a:t>A </a:t>
            </a:r>
            <a:r>
              <a:rPr lang="en-IN" sz="3600" dirty="0">
                <a:solidFill>
                  <a:srgbClr val="FF0000"/>
                </a:solidFill>
              </a:rPr>
              <a:t>+ G V</a:t>
            </a:r>
            <a:r>
              <a:rPr lang="en-IN" sz="3600" baseline="-25000" dirty="0">
                <a:solidFill>
                  <a:srgbClr val="FF0000"/>
                </a:solidFill>
              </a:rPr>
              <a:t>B </a:t>
            </a:r>
            <a:r>
              <a:rPr lang="en-IN" sz="3600" dirty="0">
                <a:solidFill>
                  <a:srgbClr val="FF0000"/>
                </a:solidFill>
              </a:rPr>
              <a:t> = (</a:t>
            </a:r>
            <a:r>
              <a:rPr lang="en-IN" sz="3600" dirty="0" err="1">
                <a:solidFill>
                  <a:srgbClr val="FF0000"/>
                </a:solidFill>
              </a:rPr>
              <a:t>G+sC</a:t>
            </a:r>
            <a:r>
              <a:rPr lang="en-IN" sz="3600" dirty="0">
                <a:solidFill>
                  <a:srgbClr val="FF0000"/>
                </a:solidFill>
              </a:rPr>
              <a:t>) V</a:t>
            </a:r>
            <a:r>
              <a:rPr lang="en-IN" sz="3600" baseline="-25000" dirty="0">
                <a:solidFill>
                  <a:srgbClr val="FF0000"/>
                </a:solidFill>
              </a:rPr>
              <a:t>o</a:t>
            </a:r>
            <a:r>
              <a:rPr lang="en-IN" sz="3600" dirty="0">
                <a:solidFill>
                  <a:srgbClr val="FF0000"/>
                </a:solidFill>
              </a:rPr>
              <a:t> -------- (3)</a:t>
            </a:r>
          </a:p>
          <a:p>
            <a:pPr marL="0" indent="0" algn="just">
              <a:buNone/>
            </a:pPr>
            <a:endParaRPr lang="en-IN" sz="3600" dirty="0"/>
          </a:p>
          <a:p>
            <a:pPr marL="0" indent="0" algn="just">
              <a:buNone/>
            </a:pPr>
            <a:endParaRPr lang="en-IN" sz="3600" dirty="0"/>
          </a:p>
          <a:p>
            <a:pPr marL="0" indent="0" algn="just">
              <a:buNone/>
            </a:pPr>
            <a:endParaRPr lang="en-IN" sz="3600" dirty="0"/>
          </a:p>
          <a:p>
            <a:pPr marL="0" indent="0">
              <a:buNone/>
            </a:pPr>
            <a:endParaRPr lang="en-IN" sz="3600" dirty="0"/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2F04C7D0-E1A1-3E8E-E1D5-F1559078E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0" t="6117" r="11061" b="45428"/>
          <a:stretch/>
        </p:blipFill>
        <p:spPr>
          <a:xfrm>
            <a:off x="8783953" y="204185"/>
            <a:ext cx="3345903" cy="224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04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C49E50-2615-0975-C112-0CF83B0EC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t="10274" r="5039" b="5057"/>
          <a:stretch/>
        </p:blipFill>
        <p:spPr>
          <a:xfrm>
            <a:off x="2006353" y="60452"/>
            <a:ext cx="8052047" cy="6737096"/>
          </a:xfrm>
        </p:spPr>
      </p:pic>
    </p:spTree>
    <p:extLst>
      <p:ext uri="{BB962C8B-B14F-4D97-AF65-F5344CB8AC3E}">
        <p14:creationId xmlns:p14="http://schemas.microsoft.com/office/powerpoint/2010/main" val="2196027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22E3D68-3464-8E73-4673-6F141F8610CE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033509" y="1679020"/>
                <a:ext cx="10515600" cy="1325563"/>
              </a:xfrm>
            </p:spPr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𝑯</m:t>
                      </m:r>
                      <m:d>
                        <m:dPr>
                          <m:ctrlPr>
                            <a:rPr lang="en-US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e>
                      </m:d>
                      <m:r>
                        <a:rPr lang="en-US" sz="4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V</m:t>
                          </m:r>
                          <m:r>
                            <m:rPr>
                              <m:nor/>
                            </m:rPr>
                            <a:rPr lang="en-US" sz="4400" b="1" baseline="-25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o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V</m:t>
                          </m:r>
                          <m:r>
                            <a:rPr lang="en-US" sz="4400" b="1" i="1" baseline="-25000" dirty="0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den>
                      </m:f>
                      <m:r>
                        <a:rPr lang="en-US" sz="4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 + 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C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 + 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C</m:t>
                          </m:r>
                          <m:r>
                            <m:rPr>
                              <m:nor/>
                            </m:rPr>
                            <a:rPr lang="en-US" sz="4400" b="1" baseline="30000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2</m:t>
                          </m:r>
                          <m:r>
                            <a:rPr lang="en-US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4(1−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K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4400" b="1" dirty="0">
                              <a:solidFill>
                                <a:srgbClr val="FF0000"/>
                              </a:solidFill>
                              <a:latin typeface="+mn-lt"/>
                            </a:rPr>
                            <m:t>sCG</m:t>
                          </m:r>
                        </m:den>
                      </m:f>
                    </m:oMath>
                  </m:oMathPara>
                </a14:m>
                <a:endParaRPr lang="en-IN" dirty="0">
                  <a:latin typeface="+mn-lt"/>
                </a:endParaRP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822E3D68-3464-8E73-4673-6F141F8610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033509" y="1679020"/>
                <a:ext cx="10515600" cy="1325563"/>
              </a:xfrm>
              <a:blipFill>
                <a:blip r:embed="rId2"/>
                <a:stretch>
                  <a:fillRect t="-917" b="-137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6E5AE-6A12-15C1-B925-DD085EB19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8999"/>
            <a:ext cx="10515600" cy="1143001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en-US" sz="3600" b="1" dirty="0"/>
              <a:t>                         </a:t>
            </a:r>
          </a:p>
          <a:p>
            <a:pPr marL="0" indent="0" algn="r">
              <a:buNone/>
            </a:pPr>
            <a:r>
              <a:rPr lang="en-US" sz="3600" b="1" dirty="0"/>
              <a:t>       ---------------(6)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7222573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A8DB3B-085D-144F-AF7A-6328C4C82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" r="10251"/>
          <a:stretch/>
        </p:blipFill>
        <p:spPr>
          <a:xfrm>
            <a:off x="1358283" y="94479"/>
            <a:ext cx="8833282" cy="6471721"/>
          </a:xfrm>
        </p:spPr>
      </p:pic>
    </p:spTree>
    <p:extLst>
      <p:ext uri="{BB962C8B-B14F-4D97-AF65-F5344CB8AC3E}">
        <p14:creationId xmlns:p14="http://schemas.microsoft.com/office/powerpoint/2010/main" val="26829881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1175E-5608-7C94-E285-2F719B5C9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 b="24235"/>
          <a:stretch/>
        </p:blipFill>
        <p:spPr>
          <a:xfrm>
            <a:off x="2392969" y="692458"/>
            <a:ext cx="7798596" cy="5845963"/>
          </a:xfrm>
        </p:spPr>
      </p:pic>
    </p:spTree>
    <p:extLst>
      <p:ext uri="{BB962C8B-B14F-4D97-AF65-F5344CB8AC3E}">
        <p14:creationId xmlns:p14="http://schemas.microsoft.com/office/powerpoint/2010/main" val="36128672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122959-CFA7-3E83-6BF9-7B5DF0403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" t="18843" b="13830"/>
          <a:stretch/>
        </p:blipFill>
        <p:spPr>
          <a:xfrm>
            <a:off x="2556770" y="355106"/>
            <a:ext cx="6880193" cy="6349274"/>
          </a:xfrm>
        </p:spPr>
      </p:pic>
    </p:spTree>
    <p:extLst>
      <p:ext uri="{BB962C8B-B14F-4D97-AF65-F5344CB8AC3E}">
        <p14:creationId xmlns:p14="http://schemas.microsoft.com/office/powerpoint/2010/main" val="2777513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BACD-D10B-F9AA-5609-D00D95AA5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0" dirty="0">
                <a:solidFill>
                  <a:srgbClr val="FF0000"/>
                </a:solidFill>
                <a:effectLst/>
                <a:latin typeface="+mn-lt"/>
              </a:rPr>
              <a:t>Wide Band Reject Filter</a:t>
            </a:r>
            <a:br>
              <a:rPr lang="en-IN" b="1" i="0" dirty="0">
                <a:solidFill>
                  <a:srgbClr val="FF0000"/>
                </a:solidFill>
                <a:effectLst/>
                <a:latin typeface="+mn-lt"/>
              </a:rPr>
            </a:br>
            <a:endParaRPr lang="en-IN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8CB47-3017-EB8A-1B42-0A1A397D6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6342"/>
            <a:ext cx="10515600" cy="5721658"/>
          </a:xfrm>
        </p:spPr>
        <p:txBody>
          <a:bodyPr>
            <a:normAutofit/>
          </a:bodyPr>
          <a:lstStyle/>
          <a:p>
            <a:pPr algn="just"/>
            <a:r>
              <a:rPr lang="en-US" sz="3600" b="0" i="0" dirty="0">
                <a:effectLst/>
              </a:rPr>
              <a:t>Fig. (a) shows wide band reject filter circuit using a low pass filter, a high pass filter and a summing amplifier.</a:t>
            </a:r>
          </a:p>
          <a:p>
            <a:pPr algn="just"/>
            <a:r>
              <a:rPr lang="en-US" sz="3600" b="1" i="0" dirty="0">
                <a:solidFill>
                  <a:srgbClr val="00B0F0"/>
                </a:solidFill>
                <a:effectLst/>
              </a:rPr>
              <a:t>For a proper band reject response</a:t>
            </a:r>
            <a:r>
              <a:rPr lang="en-US" sz="3600" b="0" i="0" dirty="0">
                <a:effectLst/>
              </a:rPr>
              <a:t>, 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US" sz="3600" b="0" i="0" dirty="0">
                <a:effectLst/>
              </a:rPr>
              <a:t>the low cutoff frequency </a:t>
            </a:r>
            <a:r>
              <a:rPr lang="en-US" sz="3600" b="0" i="0" dirty="0" err="1">
                <a:effectLst/>
              </a:rPr>
              <a:t>f</a:t>
            </a:r>
            <a:r>
              <a:rPr lang="en-US" sz="3600" b="0" i="0" baseline="-25000" dirty="0" err="1">
                <a:effectLst/>
              </a:rPr>
              <a:t>L</a:t>
            </a:r>
            <a:r>
              <a:rPr lang="en-US" sz="3600" b="0" i="0" dirty="0">
                <a:effectLst/>
              </a:rPr>
              <a:t> of the high pass filter must be larger than the high </a:t>
            </a:r>
            <a:r>
              <a:rPr lang="en-US" sz="3600" dirty="0"/>
              <a:t>cutoff frequency </a:t>
            </a:r>
            <a:r>
              <a:rPr lang="en-US" sz="3600" b="0" i="0" dirty="0">
                <a:effectLst/>
              </a:rPr>
              <a:t> </a:t>
            </a:r>
            <a:r>
              <a:rPr lang="en-US" sz="3600" b="0" i="0" dirty="0" err="1">
                <a:effectLst/>
              </a:rPr>
              <a:t>f</a:t>
            </a:r>
            <a:r>
              <a:rPr lang="en-US" sz="3600" b="0" i="0" baseline="-25000" dirty="0" err="1">
                <a:effectLst/>
              </a:rPr>
              <a:t>H</a:t>
            </a:r>
            <a:r>
              <a:rPr lang="en-US" sz="3600" b="0" i="0" dirty="0">
                <a:effectLst/>
              </a:rPr>
              <a:t> of the low pass filter. </a:t>
            </a:r>
          </a:p>
          <a:p>
            <a:pPr marL="857250" indent="-857250" algn="just">
              <a:buFont typeface="+mj-lt"/>
              <a:buAutoNum type="romanLcPeriod"/>
            </a:pPr>
            <a:r>
              <a:rPr lang="en-US" sz="3600" b="0" i="0" dirty="0">
                <a:effectLst/>
              </a:rPr>
              <a:t>Also, the pass band gain of both high pass and low pass sections must be equal.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8165513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F5F0D4-DA1C-E9E9-EFEB-0A4AAD797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27" r="7201" b="8934"/>
          <a:stretch/>
        </p:blipFill>
        <p:spPr>
          <a:xfrm>
            <a:off x="3000652" y="329233"/>
            <a:ext cx="5521911" cy="6199533"/>
          </a:xfrm>
        </p:spPr>
      </p:pic>
    </p:spTree>
    <p:extLst>
      <p:ext uri="{BB962C8B-B14F-4D97-AF65-F5344CB8AC3E}">
        <p14:creationId xmlns:p14="http://schemas.microsoft.com/office/powerpoint/2010/main" val="4200180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259BBD-398F-8CB3-0C76-265114DCC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2" t="3337" b="9341"/>
          <a:stretch/>
        </p:blipFill>
        <p:spPr>
          <a:xfrm>
            <a:off x="2512382" y="266329"/>
            <a:ext cx="6277234" cy="6312023"/>
          </a:xfrm>
        </p:spPr>
      </p:pic>
    </p:spTree>
    <p:extLst>
      <p:ext uri="{BB962C8B-B14F-4D97-AF65-F5344CB8AC3E}">
        <p14:creationId xmlns:p14="http://schemas.microsoft.com/office/powerpoint/2010/main" val="938295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2C0C5-D7AF-E0BD-877E-FB301B881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600" dirty="0"/>
              <a:t>As K approaches unity, Q factor becomes very large and BW approaches 0.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1041108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9F1C6-897E-6C0B-FAE9-9B1EE11DA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Design a 60Hz active notch filter.</a:t>
            </a:r>
            <a:endParaRPr lang="en-IN" sz="3600" dirty="0">
              <a:solidFill>
                <a:srgbClr val="FF0000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02510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3AD021-E502-991E-0023-C68160988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234" y="1207362"/>
            <a:ext cx="10091944" cy="3790765"/>
          </a:xfrm>
        </p:spPr>
      </p:pic>
    </p:spTree>
    <p:extLst>
      <p:ext uri="{BB962C8B-B14F-4D97-AF65-F5344CB8AC3E}">
        <p14:creationId xmlns:p14="http://schemas.microsoft.com/office/powerpoint/2010/main" val="14393139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B8E02B-F41A-0ECD-AED8-546533C4B0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4" r="5703" b="4753"/>
          <a:stretch/>
        </p:blipFill>
        <p:spPr>
          <a:xfrm>
            <a:off x="222841" y="95110"/>
            <a:ext cx="11969159" cy="55954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CBEB4D0-990D-0645-A387-E37B5751FEAF}"/>
                  </a:ext>
                </a:extLst>
              </p:cNvPr>
              <p:cNvSpPr txBox="1"/>
              <p:nvPr/>
            </p:nvSpPr>
            <p:spPr>
              <a:xfrm>
                <a:off x="570390" y="5690586"/>
                <a:ext cx="6094520" cy="9878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dirty="0"/>
                  <a:t>Here </a:t>
                </a:r>
                <a14:m>
                  <m:oMath xmlns:m="http://schemas.openxmlformats.org/officeDocument/2006/math">
                    <m:r>
                      <a:rPr lang="en-US" sz="3600" b="1" i="1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US" sz="3600" b="1" i="1">
                        <a:latin typeface="Cambria Math" panose="02040503050406030204" pitchFamily="18" charset="0"/>
                      </a:rPr>
                      <m:t>𝝃</m:t>
                    </m:r>
                  </m:oMath>
                </a14:m>
                <a:r>
                  <a:rPr lang="en-US" sz="3600" b="1" dirty="0"/>
                  <a:t> </a:t>
                </a:r>
                <a14:m>
                  <m:oMath xmlns:m="http://schemas.openxmlformats.org/officeDocument/2006/math">
                    <m:r>
                      <a:rPr lang="en-US" sz="3600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1" i="1">
                        <a:latin typeface="Cambria Math" panose="02040503050406030204" pitchFamily="18" charset="0"/>
                      </a:rPr>
                      <m:t>𝜶</m:t>
                    </m:r>
                    <m:r>
                      <a:rPr lang="en-US" sz="3600" b="1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36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sz="3600" b="1" i="1" smtClean="0">
                            <a:latin typeface="Cambria Math" panose="02040503050406030204" pitchFamily="18" charset="0"/>
                          </a:rPr>
                          <m:t>𝑸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CBEB4D0-990D-0645-A387-E37B5751FE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390" y="5690586"/>
                <a:ext cx="6094520" cy="987835"/>
              </a:xfrm>
              <a:prstGeom prst="rect">
                <a:avLst/>
              </a:prstGeom>
              <a:blipFill>
                <a:blip r:embed="rId3"/>
                <a:stretch>
                  <a:fillRect l="-3103" b="-122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8674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EA632E-5AEF-E5A2-55B8-5A16FBCE68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1" t="8177" b="42005"/>
          <a:stretch/>
        </p:blipFill>
        <p:spPr>
          <a:xfrm>
            <a:off x="1091953" y="294696"/>
            <a:ext cx="9321553" cy="6465649"/>
          </a:xfrm>
        </p:spPr>
      </p:pic>
    </p:spTree>
    <p:extLst>
      <p:ext uri="{BB962C8B-B14F-4D97-AF65-F5344CB8AC3E}">
        <p14:creationId xmlns:p14="http://schemas.microsoft.com/office/powerpoint/2010/main" val="12568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52AD7A-0EFB-8E50-5580-7C05B33CA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71" r="12780" b="4316"/>
          <a:stretch/>
        </p:blipFill>
        <p:spPr>
          <a:xfrm>
            <a:off x="348830" y="557072"/>
            <a:ext cx="10038044" cy="5944635"/>
          </a:xfrm>
        </p:spPr>
      </p:pic>
    </p:spTree>
    <p:extLst>
      <p:ext uri="{BB962C8B-B14F-4D97-AF65-F5344CB8AC3E}">
        <p14:creationId xmlns:p14="http://schemas.microsoft.com/office/powerpoint/2010/main" val="2325348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7D7A1-84A4-D68D-5B41-5A90CBBEF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E7042-192D-91FD-DA6D-019080C88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600" dirty="0">
                <a:solidFill>
                  <a:srgbClr val="FF0000"/>
                </a:solidFill>
              </a:rPr>
              <a:t>Design a wide band reject filter having </a:t>
            </a:r>
            <a:r>
              <a:rPr lang="en-US" sz="3600" dirty="0" err="1">
                <a:solidFill>
                  <a:srgbClr val="FF0000"/>
                </a:solidFill>
              </a:rPr>
              <a:t>f</a:t>
            </a:r>
            <a:r>
              <a:rPr lang="en-US" sz="3600" baseline="-25000" dirty="0" err="1">
                <a:solidFill>
                  <a:srgbClr val="FF0000"/>
                </a:solidFill>
              </a:rPr>
              <a:t>H</a:t>
            </a:r>
            <a:r>
              <a:rPr lang="en-US" sz="3600" dirty="0">
                <a:solidFill>
                  <a:srgbClr val="FF0000"/>
                </a:solidFill>
              </a:rPr>
              <a:t> = 200Hz and </a:t>
            </a:r>
            <a:r>
              <a:rPr lang="en-US" sz="3600" dirty="0" err="1">
                <a:solidFill>
                  <a:srgbClr val="FF0000"/>
                </a:solidFill>
              </a:rPr>
              <a:t>f</a:t>
            </a:r>
            <a:r>
              <a:rPr lang="en-US" sz="3600" baseline="-25000" dirty="0" err="1">
                <a:solidFill>
                  <a:srgbClr val="FF0000"/>
                </a:solidFill>
              </a:rPr>
              <a:t>L</a:t>
            </a:r>
            <a:r>
              <a:rPr lang="en-US" sz="3600" dirty="0">
                <a:solidFill>
                  <a:srgbClr val="FF0000"/>
                </a:solidFill>
              </a:rPr>
              <a:t> = 1 KHz.</a:t>
            </a:r>
            <a:endParaRPr lang="en-IN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446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4F4676-8AEF-54C7-4788-C5742CC16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38"/>
          <a:stretch/>
        </p:blipFill>
        <p:spPr>
          <a:xfrm>
            <a:off x="656947" y="594804"/>
            <a:ext cx="11036987" cy="4925212"/>
          </a:xfrm>
        </p:spPr>
      </p:pic>
    </p:spTree>
    <p:extLst>
      <p:ext uri="{BB962C8B-B14F-4D97-AF65-F5344CB8AC3E}">
        <p14:creationId xmlns:p14="http://schemas.microsoft.com/office/powerpoint/2010/main" val="760821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80ADEB-2322-5792-7000-F637CFD9F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344" y="976545"/>
            <a:ext cx="11581820" cy="3266982"/>
          </a:xfrm>
        </p:spPr>
      </p:pic>
    </p:spTree>
    <p:extLst>
      <p:ext uri="{BB962C8B-B14F-4D97-AF65-F5344CB8AC3E}">
        <p14:creationId xmlns:p14="http://schemas.microsoft.com/office/powerpoint/2010/main" val="339077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B32F7B-4CD0-CA72-4D6A-2121D5BAD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08" b="14442"/>
          <a:stretch/>
        </p:blipFill>
        <p:spPr>
          <a:xfrm>
            <a:off x="2240008" y="355106"/>
            <a:ext cx="8519727" cy="6400522"/>
          </a:xfrm>
        </p:spPr>
      </p:pic>
    </p:spTree>
    <p:extLst>
      <p:ext uri="{BB962C8B-B14F-4D97-AF65-F5344CB8AC3E}">
        <p14:creationId xmlns:p14="http://schemas.microsoft.com/office/powerpoint/2010/main" val="136762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598</Words>
  <Application>Microsoft Office PowerPoint</Application>
  <PresentationFormat>Widescreen</PresentationFormat>
  <Paragraphs>56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Office Theme</vt:lpstr>
      <vt:lpstr>BAND REJECT FILTER</vt:lpstr>
      <vt:lpstr>Band Reject Filter/ Band Stop/ Band Elimination Filter</vt:lpstr>
      <vt:lpstr>Wide Band Reject Filter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Narrow Band Reject Filter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 </vt:lpstr>
      <vt:lpstr>DERIVATION</vt:lpstr>
      <vt:lpstr>PowerPoint Presentation</vt:lpstr>
      <vt:lpstr>PowerPoint Presentation</vt:lpstr>
      <vt:lpstr>H(s)="Vo" /("V" i)=  "G2 + s2C2" /("G2 + s2C2" +"4(1-K)sCG" 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BAND REJECT FILTER</dc:title>
  <dc:creator>S R</dc:creator>
  <cp:lastModifiedBy>S R</cp:lastModifiedBy>
  <cp:revision>5</cp:revision>
  <dcterms:created xsi:type="dcterms:W3CDTF">2023-11-03T15:23:36Z</dcterms:created>
  <dcterms:modified xsi:type="dcterms:W3CDTF">2023-11-09T16:07:24Z</dcterms:modified>
</cp:coreProperties>
</file>

<file path=docProps/thumbnail.jpeg>
</file>